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37"/>
  </p:notesMasterIdLst>
  <p:handoutMasterIdLst>
    <p:handoutMasterId r:id="rId38"/>
  </p:handoutMasterIdLst>
  <p:sldIdLst>
    <p:sldId id="256" r:id="rId2"/>
    <p:sldId id="258" r:id="rId3"/>
    <p:sldId id="262" r:id="rId4"/>
    <p:sldId id="297" r:id="rId5"/>
    <p:sldId id="259" r:id="rId6"/>
    <p:sldId id="266" r:id="rId7"/>
    <p:sldId id="260" r:id="rId8"/>
    <p:sldId id="271" r:id="rId9"/>
    <p:sldId id="274" r:id="rId10"/>
    <p:sldId id="273" r:id="rId11"/>
    <p:sldId id="268" r:id="rId12"/>
    <p:sldId id="261" r:id="rId13"/>
    <p:sldId id="272" r:id="rId14"/>
    <p:sldId id="267" r:id="rId15"/>
    <p:sldId id="275" r:id="rId16"/>
    <p:sldId id="298" r:id="rId17"/>
    <p:sldId id="279" r:id="rId18"/>
    <p:sldId id="265" r:id="rId19"/>
    <p:sldId id="263" r:id="rId20"/>
    <p:sldId id="264" r:id="rId21"/>
    <p:sldId id="280" r:id="rId22"/>
    <p:sldId id="276" r:id="rId23"/>
    <p:sldId id="281" r:id="rId24"/>
    <p:sldId id="284" r:id="rId25"/>
    <p:sldId id="286" r:id="rId26"/>
    <p:sldId id="287" r:id="rId27"/>
    <p:sldId id="288" r:id="rId28"/>
    <p:sldId id="289" r:id="rId29"/>
    <p:sldId id="278" r:id="rId30"/>
    <p:sldId id="291" r:id="rId31"/>
    <p:sldId id="292" r:id="rId32"/>
    <p:sldId id="293" r:id="rId33"/>
    <p:sldId id="296"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1103" autoAdjust="0"/>
  </p:normalViewPr>
  <p:slideViewPr>
    <p:cSldViewPr snapToGrid="0">
      <p:cViewPr varScale="1">
        <p:scale>
          <a:sx n="67" d="100"/>
          <a:sy n="67" d="100"/>
        </p:scale>
        <p:origin x="-828" y="-96"/>
      </p:cViewPr>
      <p:guideLst>
        <p:guide orient="horz" pos="2160"/>
        <p:guide pos="3840"/>
      </p:guideLst>
    </p:cSldViewPr>
  </p:slideViewPr>
  <p:outlineViewPr>
    <p:cViewPr>
      <p:scale>
        <a:sx n="33" d="100"/>
        <a:sy n="33" d="100"/>
      </p:scale>
      <p:origin x="0" y="558"/>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858" y="-13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3DA63F-AC29-49FA-9074-F4BFAE6B5EBF}" type="datetimeFigureOut">
              <a:rPr lang="en-US" smtClean="0"/>
              <a:t>10/9/2014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A0E937-D30E-4BAC-ACAD-34F9200A2D56}" type="slidenum">
              <a:rPr lang="en-US" smtClean="0"/>
              <a:t>‹#›</a:t>
            </a:fld>
            <a:endParaRPr lang="en-US"/>
          </a:p>
        </p:txBody>
      </p:sp>
    </p:spTree>
    <p:extLst>
      <p:ext uri="{BB962C8B-B14F-4D97-AF65-F5344CB8AC3E}">
        <p14:creationId xmlns:p14="http://schemas.microsoft.com/office/powerpoint/2010/main" val="925145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CE52-29B3-4B58-9C87-E9341D5B997C}" type="datetimeFigureOut">
              <a:rPr lang="en-US" smtClean="0"/>
              <a:t>10/9/2014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51027-785A-4858-BE38-5F6B47EE2390}" type="slidenum">
              <a:rPr lang="en-US" smtClean="0"/>
              <a:t>‹#›</a:t>
            </a:fld>
            <a:endParaRPr lang="en-US"/>
          </a:p>
        </p:txBody>
      </p:sp>
    </p:spTree>
    <p:extLst>
      <p:ext uri="{BB962C8B-B14F-4D97-AF65-F5344CB8AC3E}">
        <p14:creationId xmlns:p14="http://schemas.microsoft.com/office/powerpoint/2010/main" val="364927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51027-785A-4858-BE38-5F6B47EE2390}" type="slidenum">
              <a:rPr lang="en-US" smtClean="0"/>
              <a:t>1</a:t>
            </a:fld>
            <a:endParaRPr lang="en-US"/>
          </a:p>
        </p:txBody>
      </p:sp>
    </p:spTree>
    <p:extLst>
      <p:ext uri="{BB962C8B-B14F-4D97-AF65-F5344CB8AC3E}">
        <p14:creationId xmlns:p14="http://schemas.microsoft.com/office/powerpoint/2010/main" val="1682671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a:t>
            </a:r>
            <a:r>
              <a:rPr lang="en-US" baseline="0" dirty="0" smtClean="0"/>
              <a:t> what curriculum that you use (I will mention more about curriculum later), preparation is important.  Having a good plan makes everything flow more easily. Think of what your objective is for the students.  Plan out the material needed. In our classrooms, we have a SS tube in each class with basic material-paper, markers, colored pencils, scissors.  If you don’t have a dedicated space, you can still have a container (with a handle) that is brought in each week.  I used to have a toolbox with extra supplies-balloons, </a:t>
            </a:r>
            <a:r>
              <a:rPr lang="en-US" baseline="0" dirty="0" err="1" smtClean="0"/>
              <a:t>pingpong</a:t>
            </a:r>
            <a:r>
              <a:rPr lang="en-US" baseline="0" dirty="0" smtClean="0"/>
              <a:t> balls, </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13</a:t>
            </a:fld>
            <a:endParaRPr lang="en-US"/>
          </a:p>
        </p:txBody>
      </p:sp>
    </p:spTree>
    <p:extLst>
      <p:ext uri="{BB962C8B-B14F-4D97-AF65-F5344CB8AC3E}">
        <p14:creationId xmlns:p14="http://schemas.microsoft.com/office/powerpoint/2010/main" val="957079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your own creativity,</a:t>
            </a:r>
            <a:r>
              <a:rPr lang="en-US" baseline="0" dirty="0" smtClean="0"/>
              <a:t> strengths.  If you are a great storyteller, do that. Do a character performance.  Juggle, use a puppet.  Michael-scoutmaster. Had the 5</a:t>
            </a:r>
            <a:r>
              <a:rPr lang="en-US" baseline="30000" dirty="0" smtClean="0"/>
              <a:t>th</a:t>
            </a:r>
            <a:r>
              <a:rPr lang="en-US" baseline="0" dirty="0" smtClean="0"/>
              <a:t> graders do a knot tying team building activity I like practical, visual examples.  For instance-self control-not hurting others with your words-toothpaste and a paper plate. Afterwards, activity that allows the students to give acknowledge the positive aspects of each other </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15</a:t>
            </a:fld>
            <a:endParaRPr lang="en-US"/>
          </a:p>
        </p:txBody>
      </p:sp>
    </p:spTree>
    <p:extLst>
      <p:ext uri="{BB962C8B-B14F-4D97-AF65-F5344CB8AC3E}">
        <p14:creationId xmlns:p14="http://schemas.microsoft.com/office/powerpoint/2010/main" val="3095202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on God’s creation and how uniquely he has created everything-I could take about leaves, how different they all are</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18</a:t>
            </a:fld>
            <a:endParaRPr lang="en-US"/>
          </a:p>
        </p:txBody>
      </p:sp>
    </p:spTree>
    <p:extLst>
      <p:ext uri="{BB962C8B-B14F-4D97-AF65-F5344CB8AC3E}">
        <p14:creationId xmlns:p14="http://schemas.microsoft.com/office/powerpoint/2010/main" val="387357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could show pictures of the intricate details of some</a:t>
            </a:r>
            <a:r>
              <a:rPr lang="en-US" baseline="0" dirty="0" smtClean="0"/>
              <a:t> leaves</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19</a:t>
            </a:fld>
            <a:endParaRPr lang="en-US"/>
          </a:p>
        </p:txBody>
      </p:sp>
    </p:spTree>
    <p:extLst>
      <p:ext uri="{BB962C8B-B14F-4D97-AF65-F5344CB8AC3E}">
        <p14:creationId xmlns:p14="http://schemas.microsoft.com/office/powerpoint/2010/main" val="92847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get some beautiful</a:t>
            </a:r>
            <a:r>
              <a:rPr lang="en-US" baseline="0" dirty="0" smtClean="0"/>
              <a:t> color pics-but how much better would it be if I actually brought in samples and had the kids explore real leaves-looking for how they are the same and different, maybe using small magnifying glasses that I borrow from my favorite science teacher. Put them all out on a table and let kids explore and experience. Talk about your own favorite memories-racking and jumping into leaves, how they sound when you crumble a dry leaf, asking them to pick out a favorite one and do crayon rubbing by taping the leaf to the table, put paper on top, lay the crayon flat and do a rubbing of all of the veins and details.</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20</a:t>
            </a:fld>
            <a:endParaRPr lang="en-US"/>
          </a:p>
        </p:txBody>
      </p:sp>
    </p:spTree>
    <p:extLst>
      <p:ext uri="{BB962C8B-B14F-4D97-AF65-F5344CB8AC3E}">
        <p14:creationId xmlns:p14="http://schemas.microsoft.com/office/powerpoint/2010/main" val="139404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favorite activities with young children is-spread</a:t>
            </a:r>
            <a:r>
              <a:rPr lang="en-US" baseline="0" dirty="0" smtClean="0"/>
              <a:t> out a clean sheet, ask everyone to sit around on the edge of it, put an air popper in the middle w/o the top filled with popcorn kernels and turn it on.  I talk about the experience of joy and how it builds inside of us and when we are really happy, it just pops out of us. Waiting, builds anticipation, finally the first kernel pops out (have to warn everyone to sit on the edge-don’t touch any kernels that come out.)  Afterwards, eat.  Can use for the process of growth as well-waiting for it to happen</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21</a:t>
            </a:fld>
            <a:endParaRPr lang="en-US"/>
          </a:p>
        </p:txBody>
      </p:sp>
    </p:spTree>
    <p:extLst>
      <p:ext uri="{BB962C8B-B14F-4D97-AF65-F5344CB8AC3E}">
        <p14:creationId xmlns:p14="http://schemas.microsoft.com/office/powerpoint/2010/main" val="181242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23</a:t>
            </a:fld>
            <a:endParaRPr lang="en-US"/>
          </a:p>
        </p:txBody>
      </p:sp>
    </p:spTree>
    <p:extLst>
      <p:ext uri="{BB962C8B-B14F-4D97-AF65-F5344CB8AC3E}">
        <p14:creationId xmlns:p14="http://schemas.microsoft.com/office/powerpoint/2010/main" val="308291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English</a:t>
            </a:r>
            <a:r>
              <a:rPr lang="en-US" baseline="0" dirty="0" smtClean="0"/>
              <a:t> brother, graduated from the seminary 1988 living in Sweden has spent more than 20 years developing a curriculum that is age appropriate, well thought out, intertwines Bible stories, DP, TP and virtues.  I purchased his curricula sent on a disk/</a:t>
            </a:r>
            <a:r>
              <a:rPr lang="en-US" baseline="0" dirty="0" err="1" smtClean="0"/>
              <a:t>dropbox</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24</a:t>
            </a:fld>
            <a:endParaRPr lang="en-US"/>
          </a:p>
        </p:txBody>
      </p:sp>
    </p:spTree>
    <p:extLst>
      <p:ext uri="{BB962C8B-B14F-4D97-AF65-F5344CB8AC3E}">
        <p14:creationId xmlns:p14="http://schemas.microsoft.com/office/powerpoint/2010/main" val="377942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myself-</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2</a:t>
            </a:fld>
            <a:endParaRPr lang="en-US"/>
          </a:p>
        </p:txBody>
      </p:sp>
    </p:spTree>
    <p:extLst>
      <p:ext uri="{BB962C8B-B14F-4D97-AF65-F5344CB8AC3E}">
        <p14:creationId xmlns:p14="http://schemas.microsoft.com/office/powerpoint/2010/main" val="347535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became a Sunday</a:t>
            </a:r>
            <a:r>
              <a:rPr lang="en-US" baseline="0" dirty="0" smtClean="0"/>
              <a:t> School teacher in the Bronx, NY where all 3 of our boys were born.  Another sister and I-Lydia Compton were the only ones with kids so we became the teachers and learned by doing.</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3</a:t>
            </a:fld>
            <a:endParaRPr lang="en-US"/>
          </a:p>
        </p:txBody>
      </p:sp>
    </p:spTree>
    <p:extLst>
      <p:ext uri="{BB962C8B-B14F-4D97-AF65-F5344CB8AC3E}">
        <p14:creationId xmlns:p14="http://schemas.microsoft.com/office/powerpoint/2010/main" val="303795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use these two interchangeably</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5</a:t>
            </a:fld>
            <a:endParaRPr lang="en-US"/>
          </a:p>
        </p:txBody>
      </p:sp>
    </p:spTree>
    <p:extLst>
      <p:ext uri="{BB962C8B-B14F-4D97-AF65-F5344CB8AC3E}">
        <p14:creationId xmlns:p14="http://schemas.microsoft.com/office/powerpoint/2010/main" val="136818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Goal-A spiritual</a:t>
            </a:r>
            <a:r>
              <a:rPr lang="en-US" baseline="0" dirty="0" smtClean="0"/>
              <a:t> mature person  is someone who is aware of their own divinity-Bishop Stallings-I Am Living in the rhythm of the god within, loves all people/things with God’s love, good member of the family/society/etc. and has developed his/her creative potential</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6</a:t>
            </a:fld>
            <a:endParaRPr lang="en-US"/>
          </a:p>
        </p:txBody>
      </p:sp>
    </p:spTree>
    <p:extLst>
      <p:ext uri="{BB962C8B-B14F-4D97-AF65-F5344CB8AC3E}">
        <p14:creationId xmlns:p14="http://schemas.microsoft.com/office/powerpoint/2010/main" val="225363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51027-785A-4858-BE38-5F6B47EE2390}" type="slidenum">
              <a:rPr lang="en-US" smtClean="0"/>
              <a:t>7</a:t>
            </a:fld>
            <a:endParaRPr lang="en-US"/>
          </a:p>
        </p:txBody>
      </p:sp>
    </p:spTree>
    <p:extLst>
      <p:ext uri="{BB962C8B-B14F-4D97-AF65-F5344CB8AC3E}">
        <p14:creationId xmlns:p14="http://schemas.microsoft.com/office/powerpoint/2010/main" val="1920205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a role model-see yourself as God/TP’s representatives.  We are the voice, the arms that can reach out and embrace the children and youth in our community.  Realize how much HP love these children and how much he wants to give to them. Pray for guidance and believe that God is working through you. No matter how limited you may feel, when you are the teacher/educator/parent-you are the center point through whom God will work.</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8</a:t>
            </a:fld>
            <a:endParaRPr lang="en-US"/>
          </a:p>
        </p:txBody>
      </p:sp>
    </p:spTree>
    <p:extLst>
      <p:ext uri="{BB962C8B-B14F-4D97-AF65-F5344CB8AC3E}">
        <p14:creationId xmlns:p14="http://schemas.microsoft.com/office/powerpoint/2010/main" val="151193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To provide a place where children/youth</a:t>
            </a:r>
            <a:r>
              <a:rPr lang="en-US" baseline="0" dirty="0" smtClean="0"/>
              <a:t> learn about biblical history and key figures in history, our church beliefs, traditions, and holy days and their importance, study Divine Principle, the Bible, other great sp. Figures and current church history</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9</a:t>
            </a:fld>
            <a:endParaRPr lang="en-US"/>
          </a:p>
        </p:txBody>
      </p:sp>
    </p:spTree>
    <p:extLst>
      <p:ext uri="{BB962C8B-B14F-4D97-AF65-F5344CB8AC3E}">
        <p14:creationId xmlns:p14="http://schemas.microsoft.com/office/powerpoint/2010/main" val="378212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foundation with</a:t>
            </a:r>
            <a:r>
              <a:rPr lang="en-US" baseline="0" dirty="0" smtClean="0"/>
              <a:t> Bible stories and roles in the family, moving to an awareness of God working through out history in people’s lives, DP, etc. As children become teenagers, they move to a new level of developing their own life of faith. Making it relevant to daily life/application of DP, experience how God’s word brings hope and insight to meet life challenges, prep for matching and blessing.</a:t>
            </a:r>
            <a:endParaRPr lang="en-US" dirty="0"/>
          </a:p>
        </p:txBody>
      </p:sp>
      <p:sp>
        <p:nvSpPr>
          <p:cNvPr id="4" name="Slide Number Placeholder 3"/>
          <p:cNvSpPr>
            <a:spLocks noGrp="1"/>
          </p:cNvSpPr>
          <p:nvPr>
            <p:ph type="sldNum" sz="quarter" idx="10"/>
          </p:nvPr>
        </p:nvSpPr>
        <p:spPr/>
        <p:txBody>
          <a:bodyPr/>
          <a:lstStyle/>
          <a:p>
            <a:fld id="{37D51027-785A-4858-BE38-5F6B47EE2390}" type="slidenum">
              <a:rPr lang="en-US" smtClean="0"/>
              <a:t>10</a:t>
            </a:fld>
            <a:endParaRPr lang="en-US"/>
          </a:p>
        </p:txBody>
      </p:sp>
    </p:spTree>
    <p:extLst>
      <p:ext uri="{BB962C8B-B14F-4D97-AF65-F5344CB8AC3E}">
        <p14:creationId xmlns:p14="http://schemas.microsoft.com/office/powerpoint/2010/main" val="331643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1280160"/>
            <a:ext cx="7766936" cy="2092960"/>
          </a:xfrm>
        </p:spPr>
        <p:txBody>
          <a:bodyPr anchor="b">
            <a:noAutofit/>
          </a:bodyPr>
          <a:lstStyle>
            <a:lvl1pPr algn="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7067" y="3681413"/>
            <a:ext cx="7766936" cy="1984741"/>
          </a:xfrm>
        </p:spPr>
        <p:txBody>
          <a:bodyPr anchor="t">
            <a:noAutofit/>
          </a:bodyPr>
          <a:lstStyle>
            <a:lvl1pPr marL="0" indent="0" algn="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75C7ABF-F467-405A-8312-8629C6E25A6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127189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5C7ABF-F467-405A-8312-8629C6E25A6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135015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5C7ABF-F467-405A-8312-8629C6E25A6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E0A2E-DA16-47A8-90C0-39D56EA5207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445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5C7ABF-F467-405A-8312-8629C6E25A6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2064456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5C7ABF-F467-405A-8312-8629C6E25A6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E0A2E-DA16-47A8-90C0-39D56EA5207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544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5C7ABF-F467-405A-8312-8629C6E25A6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2613054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5C7ABF-F467-405A-8312-8629C6E25A6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309122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5C7ABF-F467-405A-8312-8629C6E25A6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373131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5C7ABF-F467-405A-8312-8629C6E25A6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401913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5C7ABF-F467-405A-8312-8629C6E25A60}"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99386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5C7ABF-F467-405A-8312-8629C6E25A60}"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14448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5C7ABF-F467-405A-8312-8629C6E25A60}"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61970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5C7ABF-F467-405A-8312-8629C6E25A60}"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61703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C7ABF-F467-405A-8312-8629C6E25A60}"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36352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5C7ABF-F467-405A-8312-8629C6E25A60}"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315948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5C7ABF-F467-405A-8312-8629C6E25A60}"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E0A2E-DA16-47A8-90C0-39D56EA52077}" type="slidenum">
              <a:rPr lang="en-US" smtClean="0"/>
              <a:t>‹#›</a:t>
            </a:fld>
            <a:endParaRPr lang="en-US"/>
          </a:p>
        </p:txBody>
      </p:sp>
    </p:spTree>
    <p:extLst>
      <p:ext uri="{BB962C8B-B14F-4D97-AF65-F5344CB8AC3E}">
        <p14:creationId xmlns:p14="http://schemas.microsoft.com/office/powerpoint/2010/main" val="423612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5C7ABF-F467-405A-8312-8629C6E25A60}" type="datetimeFigureOut">
              <a:rPr lang="en-US" smtClean="0"/>
              <a:t>10/9/2014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45E0A2E-DA16-47A8-90C0-39D56EA52077}" type="slidenum">
              <a:rPr lang="en-US" smtClean="0"/>
              <a:t>‹#›</a:t>
            </a:fld>
            <a:endParaRPr lang="en-US"/>
          </a:p>
        </p:txBody>
      </p:sp>
    </p:spTree>
    <p:extLst>
      <p:ext uri="{BB962C8B-B14F-4D97-AF65-F5344CB8AC3E}">
        <p14:creationId xmlns:p14="http://schemas.microsoft.com/office/powerpoint/2010/main" val="598104116"/>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hspecialties.com/" TargetMode="External"/><Relationship Id="rId7" Type="http://schemas.openxmlformats.org/officeDocument/2006/relationships/hyperlink" Target="http://www.reverendsunmyungmoon.org/" TargetMode="External"/><Relationship Id="rId2" Type="http://schemas.openxmlformats.org/officeDocument/2006/relationships/hyperlink" Target="http://www.thesource4ym.com/" TargetMode="External"/><Relationship Id="rId1" Type="http://schemas.openxmlformats.org/officeDocument/2006/relationships/slideLayout" Target="../slideLayouts/slideLayout3.xml"/><Relationship Id="rId6" Type="http://schemas.openxmlformats.org/officeDocument/2006/relationships/hyperlink" Target="http://www.wingclips.com-free/" TargetMode="External"/><Relationship Id="rId5" Type="http://schemas.openxmlformats.org/officeDocument/2006/relationships/hyperlink" Target="http://www.standardpub.com/" TargetMode="External"/><Relationship Id="rId4" Type="http://schemas.openxmlformats.org/officeDocument/2006/relationships/hyperlink" Target="http://www.gameskidsplay.ne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 </a:t>
            </a:r>
            <a:br>
              <a:rPr lang="en-US" dirty="0" smtClean="0"/>
            </a:br>
            <a:r>
              <a:rPr lang="en-US" dirty="0"/>
              <a:t/>
            </a:r>
            <a:br>
              <a:rPr lang="en-US" dirty="0"/>
            </a:br>
            <a:r>
              <a:rPr lang="en-US" dirty="0" smtClean="0"/>
              <a:t/>
            </a:r>
            <a:br>
              <a:rPr lang="en-US" dirty="0" smtClean="0"/>
            </a:br>
            <a:r>
              <a:rPr lang="en-US" dirty="0" smtClean="0">
                <a:solidFill>
                  <a:schemeClr val="tx1"/>
                </a:solidFill>
              </a:rPr>
              <a:t>Children and Youth Religious Education</a:t>
            </a:r>
            <a:endParaRPr lang="en-US" dirty="0"/>
          </a:p>
        </p:txBody>
      </p:sp>
      <p:sp>
        <p:nvSpPr>
          <p:cNvPr id="3" name="Subtitle 2"/>
          <p:cNvSpPr>
            <a:spLocks noGrp="1"/>
          </p:cNvSpPr>
          <p:nvPr>
            <p:ph type="subTitle" idx="1"/>
          </p:nvPr>
        </p:nvSpPr>
        <p:spPr>
          <a:ln>
            <a:noFill/>
          </a:ln>
        </p:spPr>
        <p:txBody>
          <a:bodyPr/>
          <a:lstStyle/>
          <a:p>
            <a:endParaRPr lang="en-US"/>
          </a:p>
        </p:txBody>
      </p:sp>
    </p:spTree>
    <p:extLst>
      <p:ext uri="{BB962C8B-B14F-4D97-AF65-F5344CB8AC3E}">
        <p14:creationId xmlns:p14="http://schemas.microsoft.com/office/powerpoint/2010/main" val="986716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tx1"/>
                </a:solidFill>
              </a:rPr>
              <a:t>Our Role</a:t>
            </a:r>
            <a:endParaRPr lang="en-US" sz="6000" dirty="0">
              <a:solidFill>
                <a:schemeClr val="tx1"/>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39560" y="2039494"/>
            <a:ext cx="5394660" cy="4045996"/>
          </a:xfrm>
        </p:spPr>
      </p:pic>
      <p:sp>
        <p:nvSpPr>
          <p:cNvPr id="7" name="TextBox 6"/>
          <p:cNvSpPr txBox="1"/>
          <p:nvPr/>
        </p:nvSpPr>
        <p:spPr>
          <a:xfrm>
            <a:off x="1198179" y="3031441"/>
            <a:ext cx="3610303" cy="2062103"/>
          </a:xfrm>
          <a:prstGeom prst="rect">
            <a:avLst/>
          </a:prstGeom>
          <a:noFill/>
        </p:spPr>
        <p:txBody>
          <a:bodyPr wrap="square" rtlCol="0">
            <a:spAutoFit/>
          </a:bodyPr>
          <a:lstStyle/>
          <a:p>
            <a:r>
              <a:rPr lang="en-US" sz="3200" dirty="0" smtClean="0"/>
              <a:t>Guiding them on the path through spiritual growth to maturity</a:t>
            </a:r>
          </a:p>
        </p:txBody>
      </p:sp>
    </p:spTree>
    <p:extLst>
      <p:ext uri="{BB962C8B-B14F-4D97-AF65-F5344CB8AC3E}">
        <p14:creationId xmlns:p14="http://schemas.microsoft.com/office/powerpoint/2010/main" val="51973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708661"/>
            <a:ext cx="8596668" cy="1234439"/>
          </a:xfrm>
        </p:spPr>
        <p:txBody>
          <a:bodyPr>
            <a:normAutofit/>
          </a:bodyPr>
          <a:lstStyle/>
          <a:p>
            <a:pPr algn="ctr"/>
            <a:r>
              <a:rPr lang="en-US" sz="6000" dirty="0" smtClean="0">
                <a:solidFill>
                  <a:schemeClr val="tx1"/>
                </a:solidFill>
              </a:rPr>
              <a:t>Spiritual Growth</a:t>
            </a:r>
            <a:endParaRPr lang="en-US" sz="6000" dirty="0">
              <a:solidFill>
                <a:schemeClr val="tx1"/>
              </a:solidFill>
            </a:endParaRPr>
          </a:p>
        </p:txBody>
      </p:sp>
      <p:sp>
        <p:nvSpPr>
          <p:cNvPr id="3" name="Text Placeholder 2"/>
          <p:cNvSpPr>
            <a:spLocks noGrp="1"/>
          </p:cNvSpPr>
          <p:nvPr>
            <p:ph type="body" idx="1"/>
          </p:nvPr>
        </p:nvSpPr>
        <p:spPr>
          <a:xfrm>
            <a:off x="677335" y="2240280"/>
            <a:ext cx="8596668" cy="3147568"/>
          </a:xfrm>
        </p:spPr>
        <p:txBody>
          <a:bodyPr>
            <a:normAutofit/>
          </a:bodyPr>
          <a:lstStyle/>
          <a:p>
            <a:pPr marL="800100" lvl="1" indent="-342900">
              <a:buFont typeface="Arial" panose="020B0604020202020204" pitchFamily="34" charset="0"/>
              <a:buChar char="•"/>
            </a:pPr>
            <a:r>
              <a:rPr lang="en-US" sz="4200" dirty="0" smtClean="0">
                <a:solidFill>
                  <a:schemeClr val="tx1"/>
                </a:solidFill>
              </a:rPr>
              <a:t>Sensitivity to God</a:t>
            </a:r>
          </a:p>
          <a:p>
            <a:pPr marL="800100" lvl="1" indent="-342900">
              <a:buFont typeface="Arial" panose="020B0604020202020204" pitchFamily="34" charset="0"/>
              <a:buChar char="•"/>
            </a:pPr>
            <a:r>
              <a:rPr lang="en-US" sz="4200" dirty="0" smtClean="0">
                <a:solidFill>
                  <a:schemeClr val="tx1"/>
                </a:solidFill>
              </a:rPr>
              <a:t>Awareness of others</a:t>
            </a:r>
          </a:p>
          <a:p>
            <a:pPr marL="800100" lvl="1" indent="-342900">
              <a:buFont typeface="Arial" panose="020B0604020202020204" pitchFamily="34" charset="0"/>
              <a:buChar char="•"/>
            </a:pPr>
            <a:r>
              <a:rPr lang="en-US" sz="4200" dirty="0" smtClean="0">
                <a:solidFill>
                  <a:schemeClr val="tx1"/>
                </a:solidFill>
              </a:rPr>
              <a:t>Knowledge of right and wrong</a:t>
            </a:r>
          </a:p>
          <a:p>
            <a:pPr marL="800100" lvl="1" indent="-342900">
              <a:buFont typeface="Arial" panose="020B0604020202020204" pitchFamily="34" charset="0"/>
              <a:buChar char="•"/>
            </a:pPr>
            <a:r>
              <a:rPr lang="en-US" sz="4200" dirty="0" smtClean="0">
                <a:solidFill>
                  <a:schemeClr val="tx1"/>
                </a:solidFill>
              </a:rPr>
              <a:t>Learning to give/receive love</a:t>
            </a:r>
            <a:endParaRPr lang="en-US" sz="4200" dirty="0">
              <a:solidFill>
                <a:schemeClr val="tx1"/>
              </a:solidFill>
            </a:endParaRPr>
          </a:p>
        </p:txBody>
      </p:sp>
    </p:spTree>
    <p:extLst>
      <p:ext uri="{BB962C8B-B14F-4D97-AF65-F5344CB8AC3E}">
        <p14:creationId xmlns:p14="http://schemas.microsoft.com/office/powerpoint/2010/main" val="1169891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555" y="734907"/>
            <a:ext cx="8596668" cy="1826581"/>
          </a:xfrm>
        </p:spPr>
        <p:txBody>
          <a:bodyPr>
            <a:normAutofit/>
          </a:bodyPr>
          <a:lstStyle/>
          <a:p>
            <a:pPr algn="ctr"/>
            <a:r>
              <a:rPr lang="en-US" sz="6600" dirty="0" smtClean="0">
                <a:solidFill>
                  <a:schemeClr val="tx1"/>
                </a:solidFill>
              </a:rPr>
              <a:t>Life-long Process</a:t>
            </a:r>
            <a:endParaRPr lang="en-US" sz="6600" dirty="0">
              <a:solidFill>
                <a:schemeClr val="tx1"/>
              </a:solidFill>
            </a:endParaRPr>
          </a:p>
        </p:txBody>
      </p:sp>
      <p:sp>
        <p:nvSpPr>
          <p:cNvPr id="3" name="Text Placeholder 2"/>
          <p:cNvSpPr>
            <a:spLocks noGrp="1"/>
          </p:cNvSpPr>
          <p:nvPr>
            <p:ph type="body" idx="1"/>
          </p:nvPr>
        </p:nvSpPr>
        <p:spPr>
          <a:xfrm>
            <a:off x="677335" y="2811780"/>
            <a:ext cx="8596668" cy="2576068"/>
          </a:xfrm>
        </p:spPr>
        <p:txBody>
          <a:bodyPr>
            <a:normAutofit fontScale="92500" lnSpcReduction="20000"/>
          </a:bodyPr>
          <a:lstStyle/>
          <a:p>
            <a:pPr marL="1485900" lvl="2" indent="-571500">
              <a:buFont typeface="Arial" panose="020B0604020202020204" pitchFamily="34" charset="0"/>
              <a:buChar char="•"/>
            </a:pPr>
            <a:r>
              <a:rPr lang="en-US" sz="4300" dirty="0" smtClean="0">
                <a:solidFill>
                  <a:schemeClr val="tx1"/>
                </a:solidFill>
              </a:rPr>
              <a:t>Family</a:t>
            </a:r>
          </a:p>
          <a:p>
            <a:pPr marL="1485900" lvl="2" indent="-571500">
              <a:buFont typeface="Arial" panose="020B0604020202020204" pitchFamily="34" charset="0"/>
              <a:buChar char="•"/>
            </a:pPr>
            <a:r>
              <a:rPr lang="en-US" sz="4300" dirty="0" smtClean="0">
                <a:solidFill>
                  <a:schemeClr val="tx1"/>
                </a:solidFill>
              </a:rPr>
              <a:t>Sunday School</a:t>
            </a:r>
          </a:p>
          <a:p>
            <a:pPr marL="1485900" lvl="2" indent="-571500">
              <a:buFont typeface="Arial" panose="020B0604020202020204" pitchFamily="34" charset="0"/>
              <a:buChar char="•"/>
            </a:pPr>
            <a:r>
              <a:rPr lang="en-US" sz="4300" dirty="0" smtClean="0">
                <a:solidFill>
                  <a:schemeClr val="tx1"/>
                </a:solidFill>
              </a:rPr>
              <a:t>Church Community</a:t>
            </a:r>
          </a:p>
          <a:p>
            <a:pPr marL="1485900" lvl="2" indent="-571500">
              <a:buFont typeface="Arial" panose="020B0604020202020204" pitchFamily="34" charset="0"/>
              <a:buChar char="•"/>
            </a:pPr>
            <a:r>
              <a:rPr lang="en-US" sz="4300" dirty="0" smtClean="0">
                <a:solidFill>
                  <a:schemeClr val="tx1"/>
                </a:solidFill>
              </a:rPr>
              <a:t>Youth Ministry</a:t>
            </a:r>
          </a:p>
          <a:p>
            <a:pPr marL="571500" indent="-571500">
              <a:buFont typeface="Wingdings" panose="05000000000000000000" pitchFamily="2" charset="2"/>
              <a:buChar char="§"/>
            </a:pPr>
            <a:endParaRPr lang="en-US" sz="3600" dirty="0">
              <a:solidFill>
                <a:schemeClr val="tx1"/>
              </a:solidFill>
            </a:endParaRPr>
          </a:p>
        </p:txBody>
      </p:sp>
    </p:spTree>
    <p:extLst>
      <p:ext uri="{BB962C8B-B14F-4D97-AF65-F5344CB8AC3E}">
        <p14:creationId xmlns:p14="http://schemas.microsoft.com/office/powerpoint/2010/main" val="2503482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563480" cy="1320800"/>
          </a:xfrm>
        </p:spPr>
        <p:txBody>
          <a:bodyPr>
            <a:noAutofit/>
          </a:bodyPr>
          <a:lstStyle/>
          <a:p>
            <a:pPr algn="ctr"/>
            <a:r>
              <a:rPr lang="en-US" sz="6600" dirty="0" smtClean="0">
                <a:solidFill>
                  <a:schemeClr val="tx1"/>
                </a:solidFill>
              </a:rPr>
              <a:t>Lesson Preparation</a:t>
            </a:r>
            <a:endParaRPr lang="en-US" sz="6600"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9471" y="2602023"/>
            <a:ext cx="3105149" cy="3881437"/>
          </a:xfrm>
        </p:spPr>
      </p:pic>
    </p:spTree>
    <p:extLst>
      <p:ext uri="{BB962C8B-B14F-4D97-AF65-F5344CB8AC3E}">
        <p14:creationId xmlns:p14="http://schemas.microsoft.com/office/powerpoint/2010/main" val="3819531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6194" y="520262"/>
            <a:ext cx="9916510" cy="3416320"/>
          </a:xfrm>
          <a:prstGeom prst="rect">
            <a:avLst/>
          </a:prstGeom>
          <a:noFill/>
        </p:spPr>
        <p:txBody>
          <a:bodyPr wrap="square" rtlCol="0">
            <a:spAutoFit/>
          </a:bodyPr>
          <a:lstStyle/>
          <a:p>
            <a:pPr marL="285750" indent="-285750">
              <a:buFont typeface="Arial" panose="020B0604020202020204" pitchFamily="34" charset="0"/>
              <a:buChar char="•"/>
            </a:pPr>
            <a:r>
              <a:rPr lang="en-US" sz="5400" dirty="0" smtClean="0"/>
              <a:t>HOOK-interact/connect</a:t>
            </a:r>
          </a:p>
          <a:p>
            <a:pPr marL="285750" indent="-285750">
              <a:buFont typeface="Arial" panose="020B0604020202020204" pitchFamily="34" charset="0"/>
              <a:buChar char="•"/>
            </a:pPr>
            <a:r>
              <a:rPr lang="en-US" sz="5400" dirty="0" smtClean="0"/>
              <a:t>BOOK-story/content</a:t>
            </a:r>
          </a:p>
          <a:p>
            <a:pPr marL="285750" indent="-285750">
              <a:buFont typeface="Arial" panose="020B0604020202020204" pitchFamily="34" charset="0"/>
              <a:buChar char="•"/>
            </a:pPr>
            <a:r>
              <a:rPr lang="en-US" sz="5400" dirty="0" smtClean="0"/>
              <a:t>LOOK-activity/project</a:t>
            </a:r>
          </a:p>
          <a:p>
            <a:pPr marL="285750" indent="-285750">
              <a:buFont typeface="Arial" panose="020B0604020202020204" pitchFamily="34" charset="0"/>
              <a:buChar char="•"/>
            </a:pPr>
            <a:r>
              <a:rPr lang="en-US" sz="5400" dirty="0" smtClean="0"/>
              <a:t>TOOK-summarize/review</a:t>
            </a:r>
            <a:endParaRPr lang="en-US" sz="5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390" y="4451982"/>
            <a:ext cx="3457576" cy="2251155"/>
          </a:xfrm>
          <a:prstGeom prst="rect">
            <a:avLst/>
          </a:prstGeom>
        </p:spPr>
      </p:pic>
    </p:spTree>
    <p:extLst>
      <p:ext uri="{BB962C8B-B14F-4D97-AF65-F5344CB8AC3E}">
        <p14:creationId xmlns:p14="http://schemas.microsoft.com/office/powerpoint/2010/main" val="571981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280160"/>
            <a:ext cx="9166188" cy="2092960"/>
          </a:xfrm>
        </p:spPr>
        <p:txBody>
          <a:bodyPr/>
          <a:lstStyle/>
          <a:p>
            <a:pPr algn="ctr"/>
            <a:r>
              <a:rPr lang="en-US" dirty="0" smtClean="0"/>
              <a:t>Ways To Make </a:t>
            </a:r>
            <a:br>
              <a:rPr lang="en-US" dirty="0" smtClean="0"/>
            </a:br>
            <a:r>
              <a:rPr lang="en-US" dirty="0" smtClean="0"/>
              <a:t>Lessons Engaging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0402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power of words</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5" y="2817813"/>
            <a:ext cx="5175249" cy="3881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661" y="1157288"/>
            <a:ext cx="4390122" cy="2643188"/>
          </a:xfrm>
          <a:prstGeom prst="rect">
            <a:avLst/>
          </a:prstGeom>
        </p:spPr>
      </p:pic>
    </p:spTree>
    <p:extLst>
      <p:ext uri="{BB962C8B-B14F-4D97-AF65-F5344CB8AC3E}">
        <p14:creationId xmlns:p14="http://schemas.microsoft.com/office/powerpoint/2010/main" val="1879709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59420"/>
            <a:ext cx="7766936" cy="913699"/>
          </a:xfrm>
        </p:spPr>
        <p:txBody>
          <a:bodyPr/>
          <a:lstStyle/>
          <a:p>
            <a:pPr algn="ctr"/>
            <a:r>
              <a:rPr lang="en-US" sz="8000" dirty="0" smtClean="0"/>
              <a:t>Myrna</a:t>
            </a:r>
            <a:endParaRPr lang="en-US" sz="8000" dirty="0"/>
          </a:p>
        </p:txBody>
      </p:sp>
      <p:sp>
        <p:nvSpPr>
          <p:cNvPr id="3" name="Subtitle 2"/>
          <p:cNvSpPr>
            <a:spLocks noGrp="1"/>
          </p:cNvSpPr>
          <p:nvPr>
            <p:ph type="subTitle" idx="1"/>
          </p:nvPr>
        </p:nvSpPr>
        <p:spPr>
          <a:xfrm>
            <a:off x="1507067" y="4918841"/>
            <a:ext cx="7766936" cy="747313"/>
          </a:xfrm>
        </p:spPr>
        <p:txBody>
          <a:bodyPr/>
          <a:lstStyle/>
          <a:p>
            <a:pPr algn="ctr"/>
            <a:r>
              <a:rPr lang="en-US" dirty="0" smtClean="0"/>
              <a:t>A good friend</a:t>
            </a:r>
            <a:endParaRPr lang="en-US" dirty="0"/>
          </a:p>
        </p:txBody>
      </p:sp>
      <p:sp>
        <p:nvSpPr>
          <p:cNvPr id="5" name="TextBox 4"/>
          <p:cNvSpPr txBox="1"/>
          <p:nvPr/>
        </p:nvSpPr>
        <p:spPr>
          <a:xfrm rot="19721433">
            <a:off x="362607" y="1625355"/>
            <a:ext cx="3720662" cy="646331"/>
          </a:xfrm>
          <a:prstGeom prst="rect">
            <a:avLst/>
          </a:prstGeom>
          <a:noFill/>
        </p:spPr>
        <p:txBody>
          <a:bodyPr wrap="square" rtlCol="0">
            <a:spAutoFit/>
          </a:bodyPr>
          <a:lstStyle/>
          <a:p>
            <a:r>
              <a:rPr lang="en-US" sz="3600" dirty="0" smtClean="0"/>
              <a:t>passionate</a:t>
            </a:r>
            <a:endParaRPr lang="en-US" sz="2800" dirty="0"/>
          </a:p>
        </p:txBody>
      </p:sp>
      <p:sp>
        <p:nvSpPr>
          <p:cNvPr id="6" name="TextBox 5"/>
          <p:cNvSpPr txBox="1"/>
          <p:nvPr/>
        </p:nvSpPr>
        <p:spPr>
          <a:xfrm>
            <a:off x="6621517" y="1056290"/>
            <a:ext cx="4256690" cy="646331"/>
          </a:xfrm>
          <a:prstGeom prst="rect">
            <a:avLst/>
          </a:prstGeom>
          <a:noFill/>
        </p:spPr>
        <p:txBody>
          <a:bodyPr wrap="square" rtlCol="0">
            <a:spAutoFit/>
          </a:bodyPr>
          <a:lstStyle/>
          <a:p>
            <a:pPr algn="ctr"/>
            <a:r>
              <a:rPr lang="en-US" sz="3600" dirty="0" smtClean="0"/>
              <a:t>musical</a:t>
            </a:r>
            <a:endParaRPr lang="en-US" sz="3600" dirty="0"/>
          </a:p>
        </p:txBody>
      </p:sp>
      <p:sp>
        <p:nvSpPr>
          <p:cNvPr id="7" name="TextBox 6"/>
          <p:cNvSpPr txBox="1"/>
          <p:nvPr/>
        </p:nvSpPr>
        <p:spPr>
          <a:xfrm rot="1228479">
            <a:off x="6626498" y="3769291"/>
            <a:ext cx="3421118" cy="646331"/>
          </a:xfrm>
          <a:prstGeom prst="rect">
            <a:avLst/>
          </a:prstGeom>
          <a:noFill/>
        </p:spPr>
        <p:txBody>
          <a:bodyPr wrap="square" rtlCol="0">
            <a:spAutoFit/>
          </a:bodyPr>
          <a:lstStyle/>
          <a:p>
            <a:pPr algn="ctr"/>
            <a:r>
              <a:rPr lang="en-US" sz="3600" dirty="0" smtClean="0"/>
              <a:t>loyal</a:t>
            </a:r>
            <a:endParaRPr lang="en-US" sz="3600" dirty="0"/>
          </a:p>
        </p:txBody>
      </p:sp>
      <p:sp>
        <p:nvSpPr>
          <p:cNvPr id="4" name="TextBox 3"/>
          <p:cNvSpPr txBox="1"/>
          <p:nvPr/>
        </p:nvSpPr>
        <p:spPr>
          <a:xfrm>
            <a:off x="357188" y="409959"/>
            <a:ext cx="6621518" cy="646331"/>
          </a:xfrm>
          <a:prstGeom prst="rect">
            <a:avLst/>
          </a:prstGeom>
          <a:noFill/>
        </p:spPr>
        <p:txBody>
          <a:bodyPr wrap="square" rtlCol="0">
            <a:spAutoFit/>
          </a:bodyPr>
          <a:lstStyle/>
          <a:p>
            <a:r>
              <a:rPr lang="en-US" sz="3600" dirty="0" smtClean="0"/>
              <a:t>The Power of Words</a:t>
            </a:r>
            <a:endParaRPr lang="en-US" sz="3600" dirty="0"/>
          </a:p>
        </p:txBody>
      </p:sp>
    </p:spTree>
    <p:extLst>
      <p:ext uri="{BB962C8B-B14F-4D97-AF65-F5344CB8AC3E}">
        <p14:creationId xmlns:p14="http://schemas.microsoft.com/office/powerpoint/2010/main" val="2682043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solidFill>
                  <a:schemeClr val="tx1"/>
                </a:solidFill>
              </a:rPr>
              <a:t>Leaves</a:t>
            </a:r>
            <a:endParaRPr lang="en-US" sz="9600" dirty="0">
              <a:solidFill>
                <a:schemeClr val="tx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6391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 y="1897380"/>
            <a:ext cx="4053526" cy="44430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9260" y="677607"/>
            <a:ext cx="3874770" cy="4033284"/>
          </a:xfrm>
          <a:prstGeom prst="rect">
            <a:avLst/>
          </a:prstGeom>
        </p:spPr>
      </p:pic>
    </p:spTree>
    <p:extLst>
      <p:ext uri="{BB962C8B-B14F-4D97-AF65-F5344CB8AC3E}">
        <p14:creationId xmlns:p14="http://schemas.microsoft.com/office/powerpoint/2010/main" val="3242107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004" y="224304"/>
            <a:ext cx="9747236" cy="6496570"/>
          </a:xfrm>
          <a:prstGeom prst="rect">
            <a:avLst/>
          </a:prstGeom>
        </p:spPr>
      </p:pic>
      <p:sp>
        <p:nvSpPr>
          <p:cNvPr id="3" name="Title 2"/>
          <p:cNvSpPr>
            <a:spLocks noGrp="1"/>
          </p:cNvSpPr>
          <p:nvPr>
            <p:ph type="title" idx="4294967295"/>
          </p:nvPr>
        </p:nvSpPr>
        <p:spPr/>
        <p:txBody>
          <a:bodyPr/>
          <a:lstStyle/>
          <a:p>
            <a:endParaRPr lang="en-US" dirty="0"/>
          </a:p>
        </p:txBody>
      </p:sp>
    </p:spTree>
    <p:extLst>
      <p:ext uri="{BB962C8B-B14F-4D97-AF65-F5344CB8AC3E}">
        <p14:creationId xmlns:p14="http://schemas.microsoft.com/office/powerpoint/2010/main" val="2683805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392854"/>
            <a:ext cx="5364480" cy="40233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619" y="2192607"/>
            <a:ext cx="5804955" cy="4447213"/>
          </a:xfrm>
          <a:prstGeom prst="rect">
            <a:avLst/>
          </a:prstGeom>
        </p:spPr>
      </p:pic>
    </p:spTree>
    <p:extLst>
      <p:ext uri="{BB962C8B-B14F-4D97-AF65-F5344CB8AC3E}">
        <p14:creationId xmlns:p14="http://schemas.microsoft.com/office/powerpoint/2010/main" val="2282420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774" y="509587"/>
            <a:ext cx="8094134" cy="1596769"/>
          </a:xfrm>
        </p:spPr>
        <p:txBody>
          <a:bodyPr>
            <a:normAutofit fontScale="90000"/>
          </a:bodyPr>
          <a:lstStyle/>
          <a:p>
            <a:pPr algn="ctr"/>
            <a:r>
              <a:rPr lang="en-US" sz="6600" dirty="0" smtClean="0">
                <a:solidFill>
                  <a:schemeClr val="tx1"/>
                </a:solidFill>
              </a:rPr>
              <a:t>Experience the lesson</a:t>
            </a:r>
            <a:endParaRPr lang="en-US" sz="6600" dirty="0">
              <a:solidFill>
                <a:schemeClr val="tx1"/>
              </a:solidFill>
            </a:endParaRPr>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idx="1"/>
          </p:nvPr>
        </p:nvSpPr>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5219382" y="2545349"/>
            <a:ext cx="4523708" cy="30146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94" y="2522483"/>
            <a:ext cx="4542047" cy="3037494"/>
          </a:xfrm>
          <a:prstGeom prst="rect">
            <a:avLst/>
          </a:prstGeom>
        </p:spPr>
      </p:pic>
    </p:spTree>
    <p:extLst>
      <p:ext uri="{BB962C8B-B14F-4D97-AF65-F5344CB8AC3E}">
        <p14:creationId xmlns:p14="http://schemas.microsoft.com/office/powerpoint/2010/main" val="4092860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23871"/>
            <a:ext cx="7766936" cy="2092960"/>
          </a:xfrm>
        </p:spPr>
        <p:txBody>
          <a:bodyPr/>
          <a:lstStyle/>
          <a:p>
            <a:pPr algn="ctr"/>
            <a:r>
              <a:rPr lang="en-US" dirty="0" smtClean="0"/>
              <a:t>Classroom Management</a:t>
            </a:r>
            <a:endParaRPr lang="en-US" dirty="0"/>
          </a:p>
        </p:txBody>
      </p:sp>
      <p:sp>
        <p:nvSpPr>
          <p:cNvPr id="3" name="Subtitle 2"/>
          <p:cNvSpPr>
            <a:spLocks noGrp="1"/>
          </p:cNvSpPr>
          <p:nvPr>
            <p:ph type="subTitle" idx="1"/>
          </p:nvPr>
        </p:nvSpPr>
        <p:spPr>
          <a:xfrm>
            <a:off x="1349412" y="2593593"/>
            <a:ext cx="7766936" cy="1984741"/>
          </a:xfrm>
        </p:spPr>
        <p:txBody>
          <a:bodyPr/>
          <a:lstStyle/>
          <a:p>
            <a:pPr marL="571500" indent="-571500" algn="l">
              <a:buFont typeface="Arial" panose="020B0604020202020204" pitchFamily="34" charset="0"/>
              <a:buChar char="•"/>
            </a:pPr>
            <a:r>
              <a:rPr lang="en-US" dirty="0" smtClean="0"/>
              <a:t>Begin with a good plan</a:t>
            </a:r>
          </a:p>
          <a:p>
            <a:pPr marL="571500" indent="-571500" algn="l">
              <a:buFont typeface="Arial" panose="020B0604020202020204" pitchFamily="34" charset="0"/>
              <a:buChar char="•"/>
            </a:pPr>
            <a:r>
              <a:rPr lang="en-US" dirty="0" smtClean="0"/>
              <a:t>Be the subject</a:t>
            </a:r>
          </a:p>
          <a:p>
            <a:pPr marL="571500" indent="-571500" algn="l">
              <a:buFont typeface="Arial" panose="020B0604020202020204" pitchFamily="34" charset="0"/>
              <a:buChar char="•"/>
            </a:pPr>
            <a:r>
              <a:rPr lang="en-US" dirty="0" smtClean="0"/>
              <a:t>Different learning styles</a:t>
            </a:r>
          </a:p>
          <a:p>
            <a:pPr marL="571500" indent="-571500" algn="l">
              <a:buFont typeface="Arial" panose="020B0604020202020204" pitchFamily="34" charset="0"/>
              <a:buChar char="•"/>
            </a:pPr>
            <a:r>
              <a:rPr lang="en-US" dirty="0" smtClean="0"/>
              <a:t>Be age appropriate</a:t>
            </a:r>
            <a:endParaRPr lang="en-US" dirty="0"/>
          </a:p>
        </p:txBody>
      </p:sp>
    </p:spTree>
    <p:extLst>
      <p:ext uri="{BB962C8B-B14F-4D97-AF65-F5344CB8AC3E}">
        <p14:creationId xmlns:p14="http://schemas.microsoft.com/office/powerpoint/2010/main" val="4009108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472965"/>
            <a:ext cx="7766936" cy="2171761"/>
          </a:xfrm>
        </p:spPr>
        <p:txBody>
          <a:bodyPr/>
          <a:lstStyle/>
          <a:p>
            <a:pPr algn="ctr"/>
            <a:r>
              <a:rPr lang="en-US" sz="6600" dirty="0" smtClean="0"/>
              <a:t>Curriculum</a:t>
            </a:r>
            <a:br>
              <a:rPr lang="en-US" sz="6600" dirty="0" smtClean="0"/>
            </a:br>
            <a:endParaRPr lang="en-US" sz="6600" dirty="0"/>
          </a:p>
        </p:txBody>
      </p:sp>
      <p:sp>
        <p:nvSpPr>
          <p:cNvPr id="4" name="Rectangle 1"/>
          <p:cNvSpPr>
            <a:spLocks noGrp="1" noChangeArrowheads="1"/>
          </p:cNvSpPr>
          <p:nvPr>
            <p:ph type="subTitle" idx="1"/>
          </p:nvPr>
        </p:nvSpPr>
        <p:spPr bwMode="auto">
          <a:xfrm>
            <a:off x="1507067" y="4542978"/>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1139483" y="2743200"/>
            <a:ext cx="9537895" cy="2123658"/>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Christian Curriculum</a:t>
            </a:r>
          </a:p>
          <a:p>
            <a:pPr marL="285750" indent="-285750">
              <a:buFont typeface="Arial" panose="020B0604020202020204" pitchFamily="34" charset="0"/>
              <a:buChar char="•"/>
            </a:pPr>
            <a:r>
              <a:rPr lang="en-US" sz="4400" dirty="0" smtClean="0"/>
              <a:t>Route 52, Standard Publishing</a:t>
            </a:r>
          </a:p>
          <a:p>
            <a:pPr marL="285750" indent="-285750">
              <a:buFont typeface="Arial" panose="020B0604020202020204" pitchFamily="34" charset="0"/>
              <a:buChar char="•"/>
            </a:pPr>
            <a:r>
              <a:rPr lang="en-US" sz="4400" dirty="0" smtClean="0"/>
              <a:t>Light of Glory</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304" y="4372350"/>
            <a:ext cx="1905000" cy="1905000"/>
          </a:xfrm>
          <a:prstGeom prst="rect">
            <a:avLst/>
          </a:prstGeom>
        </p:spPr>
      </p:pic>
    </p:spTree>
    <p:extLst>
      <p:ext uri="{BB962C8B-B14F-4D97-AF65-F5344CB8AC3E}">
        <p14:creationId xmlns:p14="http://schemas.microsoft.com/office/powerpoint/2010/main" val="1449598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smtClean="0"/>
              <a:t>Tim</a:t>
            </a:r>
            <a:r>
              <a:rPr lang="en-US" dirty="0" smtClean="0"/>
              <a:t> Atkinson</a:t>
            </a:r>
            <a:endParaRPr lang="en-US" dirty="0"/>
          </a:p>
        </p:txBody>
      </p:sp>
      <p:sp>
        <p:nvSpPr>
          <p:cNvPr id="3" name="Subtitle 2"/>
          <p:cNvSpPr>
            <a:spLocks noGrp="1"/>
          </p:cNvSpPr>
          <p:nvPr>
            <p:ph type="subTitle" idx="1"/>
          </p:nvPr>
        </p:nvSpPr>
        <p:spPr>
          <a:xfrm>
            <a:off x="630620" y="3681413"/>
            <a:ext cx="8970579" cy="1984741"/>
          </a:xfrm>
        </p:spPr>
        <p:txBody>
          <a:bodyPr/>
          <a:lstStyle/>
          <a:p>
            <a:pPr algn="ctr"/>
            <a:r>
              <a:rPr lang="en-US" altLang="en-US" sz="6600" dirty="0">
                <a:latin typeface="normal arial"/>
              </a:rPr>
              <a:t>tim.atkinson@spray.se</a:t>
            </a:r>
            <a:endParaRPr lang="en-US" sz="6600" dirty="0"/>
          </a:p>
        </p:txBody>
      </p:sp>
    </p:spTree>
    <p:extLst>
      <p:ext uri="{BB962C8B-B14F-4D97-AF65-F5344CB8AC3E}">
        <p14:creationId xmlns:p14="http://schemas.microsoft.com/office/powerpoint/2010/main" val="69338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280160"/>
            <a:ext cx="7766936" cy="3052688"/>
          </a:xfrm>
        </p:spPr>
        <p:txBody>
          <a:bodyPr/>
          <a:lstStyle/>
          <a:p>
            <a:pPr algn="ctr"/>
            <a:r>
              <a:rPr lang="en-US" dirty="0" smtClean="0"/>
              <a:t>My Book of God</a:t>
            </a:r>
            <a:br>
              <a:rPr lang="en-US" dirty="0" smtClean="0"/>
            </a:br>
            <a:r>
              <a:rPr lang="en-US" dirty="0" smtClean="0"/>
              <a:t/>
            </a:r>
            <a:br>
              <a:rPr lang="en-US" dirty="0" smtClean="0"/>
            </a:br>
            <a:r>
              <a:rPr lang="en-US" dirty="0" smtClean="0"/>
              <a:t>3-5 years old</a:t>
            </a:r>
            <a:endParaRPr lang="en-US" dirty="0"/>
          </a:p>
        </p:txBody>
      </p:sp>
      <p:sp>
        <p:nvSpPr>
          <p:cNvPr id="3" name="Subtitle 2"/>
          <p:cNvSpPr>
            <a:spLocks noGrp="1"/>
          </p:cNvSpPr>
          <p:nvPr>
            <p:ph type="subTitle" idx="1"/>
          </p:nvPr>
        </p:nvSpPr>
        <p:spPr>
          <a:xfrm>
            <a:off x="1507067" y="4332848"/>
            <a:ext cx="7766936" cy="1333305"/>
          </a:xfrm>
        </p:spPr>
        <p:txBody>
          <a:bodyPr/>
          <a:lstStyle/>
          <a:p>
            <a:endParaRPr lang="en-US" dirty="0"/>
          </a:p>
        </p:txBody>
      </p:sp>
    </p:spTree>
    <p:extLst>
      <p:ext uri="{BB962C8B-B14F-4D97-AF65-F5344CB8AC3E}">
        <p14:creationId xmlns:p14="http://schemas.microsoft.com/office/powerpoint/2010/main" val="107701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286" y="1280160"/>
            <a:ext cx="9945859" cy="2092960"/>
          </a:xfrm>
        </p:spPr>
        <p:txBody>
          <a:bodyPr/>
          <a:lstStyle/>
          <a:p>
            <a:pPr algn="ctr"/>
            <a:r>
              <a:rPr lang="en-US" dirty="0" smtClean="0"/>
              <a:t>The Old &amp; New Testament</a:t>
            </a:r>
            <a:br>
              <a:rPr lang="en-US" dirty="0" smtClean="0"/>
            </a:br>
            <a:r>
              <a:rPr lang="en-US" dirty="0" smtClean="0"/>
              <a:t>My Journey in Life</a:t>
            </a:r>
            <a:endParaRPr lang="en-US" dirty="0"/>
          </a:p>
        </p:txBody>
      </p:sp>
      <p:sp>
        <p:nvSpPr>
          <p:cNvPr id="3" name="Subtitle 2"/>
          <p:cNvSpPr>
            <a:spLocks noGrp="1"/>
          </p:cNvSpPr>
          <p:nvPr>
            <p:ph type="subTitle" idx="1"/>
          </p:nvPr>
        </p:nvSpPr>
        <p:spPr/>
        <p:txBody>
          <a:bodyPr/>
          <a:lstStyle/>
          <a:p>
            <a:pPr algn="ctr"/>
            <a:r>
              <a:rPr lang="en-US" sz="6000" dirty="0" smtClean="0"/>
              <a:t>6-8 years old</a:t>
            </a:r>
            <a:endParaRPr lang="en-US" sz="6000" dirty="0"/>
          </a:p>
        </p:txBody>
      </p:sp>
    </p:spTree>
    <p:extLst>
      <p:ext uri="{BB962C8B-B14F-4D97-AF65-F5344CB8AC3E}">
        <p14:creationId xmlns:p14="http://schemas.microsoft.com/office/powerpoint/2010/main" val="1043050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286" y="1280160"/>
            <a:ext cx="9945859" cy="2092960"/>
          </a:xfrm>
        </p:spPr>
        <p:txBody>
          <a:bodyPr/>
          <a:lstStyle/>
          <a:p>
            <a:pPr algn="ctr"/>
            <a:r>
              <a:rPr lang="en-US" dirty="0" smtClean="0"/>
              <a:t>True Parents’ Lives &amp; the Early Church</a:t>
            </a:r>
            <a:br>
              <a:rPr lang="en-US" dirty="0" smtClean="0"/>
            </a:br>
            <a:r>
              <a:rPr lang="en-US" dirty="0" smtClean="0"/>
              <a:t>Principle Workbook</a:t>
            </a:r>
            <a:endParaRPr lang="en-US" dirty="0"/>
          </a:p>
        </p:txBody>
      </p:sp>
      <p:sp>
        <p:nvSpPr>
          <p:cNvPr id="3" name="Subtitle 2"/>
          <p:cNvSpPr>
            <a:spLocks noGrp="1"/>
          </p:cNvSpPr>
          <p:nvPr>
            <p:ph type="subTitle" idx="1"/>
          </p:nvPr>
        </p:nvSpPr>
        <p:spPr>
          <a:xfrm>
            <a:off x="1507067" y="4009292"/>
            <a:ext cx="7766936" cy="1656862"/>
          </a:xfrm>
        </p:spPr>
        <p:txBody>
          <a:bodyPr/>
          <a:lstStyle/>
          <a:p>
            <a:pPr algn="ctr"/>
            <a:r>
              <a:rPr lang="en-US" sz="6000" dirty="0" smtClean="0"/>
              <a:t>9-11 years old</a:t>
            </a:r>
            <a:endParaRPr lang="en-US" sz="6000" dirty="0"/>
          </a:p>
        </p:txBody>
      </p:sp>
    </p:spTree>
    <p:extLst>
      <p:ext uri="{BB962C8B-B14F-4D97-AF65-F5344CB8AC3E}">
        <p14:creationId xmlns:p14="http://schemas.microsoft.com/office/powerpoint/2010/main" val="1188249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892366"/>
            <a:ext cx="7766936" cy="1178805"/>
          </a:xfrm>
        </p:spPr>
        <p:txBody>
          <a:bodyPr/>
          <a:lstStyle/>
          <a:p>
            <a:pPr algn="ctr"/>
            <a:r>
              <a:rPr lang="en-US" sz="4800" dirty="0" smtClean="0"/>
              <a:t>Middle School Curriculum </a:t>
            </a:r>
            <a:endParaRPr lang="en-US" sz="4800" dirty="0"/>
          </a:p>
        </p:txBody>
      </p:sp>
      <p:sp>
        <p:nvSpPr>
          <p:cNvPr id="3" name="Subtitle 2"/>
          <p:cNvSpPr>
            <a:spLocks noGrp="1"/>
          </p:cNvSpPr>
          <p:nvPr>
            <p:ph type="subTitle" idx="1"/>
          </p:nvPr>
        </p:nvSpPr>
        <p:spPr>
          <a:xfrm>
            <a:off x="1507066" y="2346593"/>
            <a:ext cx="8242861" cy="3319561"/>
          </a:xfrm>
        </p:spPr>
        <p:txBody>
          <a:bodyPr/>
          <a:lstStyle/>
          <a:p>
            <a:pPr marL="571500" indent="-571500" algn="l">
              <a:buFont typeface="Arial" panose="020B0604020202020204" pitchFamily="34" charset="0"/>
              <a:buChar char="•"/>
            </a:pPr>
            <a:r>
              <a:rPr lang="en-US" sz="4000" dirty="0" smtClean="0"/>
              <a:t>Pilot program needs field testing</a:t>
            </a:r>
          </a:p>
          <a:p>
            <a:pPr marL="571500" indent="-571500" algn="l">
              <a:buFont typeface="Arial" panose="020B0604020202020204" pitchFamily="34" charset="0"/>
              <a:buChar char="•"/>
            </a:pPr>
            <a:r>
              <a:rPr lang="en-US" sz="4000" dirty="0" smtClean="0"/>
              <a:t>Looking teachers to use draft</a:t>
            </a:r>
          </a:p>
          <a:p>
            <a:pPr marL="571500" indent="-571500" algn="l">
              <a:buFont typeface="Arial" panose="020B0604020202020204" pitchFamily="34" charset="0"/>
              <a:buChar char="•"/>
            </a:pPr>
            <a:r>
              <a:rPr lang="en-US" sz="4000" dirty="0" smtClean="0"/>
              <a:t>Commit to give regular feedback</a:t>
            </a:r>
          </a:p>
          <a:p>
            <a:pPr marL="571500" indent="-571500" algn="l">
              <a:buFont typeface="Arial" panose="020B0604020202020204" pitchFamily="34" charset="0"/>
              <a:buChar char="•"/>
            </a:pPr>
            <a:r>
              <a:rPr lang="en-US" sz="4000" dirty="0" smtClean="0"/>
              <a:t>Email me: myrnalapres@gmail.com</a:t>
            </a:r>
          </a:p>
          <a:p>
            <a:pPr marL="571500" indent="-571500" algn="l">
              <a:buFont typeface="Arial" panose="020B0604020202020204" pitchFamily="34" charset="0"/>
              <a:buChar char="•"/>
            </a:pPr>
            <a:endParaRPr lang="en-US" sz="4000" dirty="0"/>
          </a:p>
        </p:txBody>
      </p:sp>
    </p:spTree>
    <p:extLst>
      <p:ext uri="{BB962C8B-B14F-4D97-AF65-F5344CB8AC3E}">
        <p14:creationId xmlns:p14="http://schemas.microsoft.com/office/powerpoint/2010/main" val="3755821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00114"/>
            <a:ext cx="7766936" cy="1285874"/>
          </a:xfrm>
        </p:spPr>
        <p:txBody>
          <a:bodyPr/>
          <a:lstStyle/>
          <a:p>
            <a:pPr algn="ctr"/>
            <a:r>
              <a:rPr lang="en-US" dirty="0" smtClean="0"/>
              <a:t>Resources</a:t>
            </a:r>
            <a:endParaRPr lang="en-US" dirty="0"/>
          </a:p>
        </p:txBody>
      </p:sp>
      <p:sp>
        <p:nvSpPr>
          <p:cNvPr id="3" name="Subtitle 2"/>
          <p:cNvSpPr>
            <a:spLocks noGrp="1"/>
          </p:cNvSpPr>
          <p:nvPr>
            <p:ph type="subTitle" idx="1"/>
          </p:nvPr>
        </p:nvSpPr>
        <p:spPr>
          <a:xfrm>
            <a:off x="409902" y="2543175"/>
            <a:ext cx="9569669" cy="1528763"/>
          </a:xfrm>
        </p:spPr>
        <p:txBody>
          <a:bodyPr/>
          <a:lstStyle/>
          <a:p>
            <a:pPr algn="l"/>
            <a:r>
              <a:rPr lang="en-US" dirty="0"/>
              <a:t>1</a:t>
            </a:r>
            <a:r>
              <a:rPr lang="en-US" dirty="0" smtClean="0"/>
              <a:t>01 </a:t>
            </a:r>
            <a:r>
              <a:rPr lang="en-US" dirty="0"/>
              <a:t>Sunday School </a:t>
            </a:r>
            <a:endParaRPr lang="en-US" dirty="0" smtClean="0"/>
          </a:p>
          <a:p>
            <a:pPr algn="l"/>
            <a:r>
              <a:rPr lang="en-US" dirty="0" smtClean="0"/>
              <a:t>Activities </a:t>
            </a:r>
            <a:r>
              <a:rPr lang="en-US" dirty="0"/>
              <a:t>on a </a:t>
            </a:r>
            <a:endParaRPr lang="en-US" dirty="0" smtClean="0"/>
          </a:p>
          <a:p>
            <a:pPr algn="l"/>
            <a:r>
              <a:rPr lang="en-US" dirty="0" smtClean="0"/>
              <a:t>Tiny Budget </a:t>
            </a:r>
          </a:p>
          <a:p>
            <a:pPr algn="l"/>
            <a:r>
              <a:rPr lang="en-US" dirty="0" smtClean="0"/>
              <a:t>by Martha Maeda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037" y="2586038"/>
            <a:ext cx="2831922" cy="3529011"/>
          </a:xfrm>
          <a:prstGeom prst="rect">
            <a:avLst/>
          </a:prstGeom>
        </p:spPr>
      </p:pic>
    </p:spTree>
    <p:extLst>
      <p:ext uri="{BB962C8B-B14F-4D97-AF65-F5344CB8AC3E}">
        <p14:creationId xmlns:p14="http://schemas.microsoft.com/office/powerpoint/2010/main" val="249417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59715"/>
            <a:ext cx="4892040" cy="6318885"/>
          </a:xfrm>
          <a:prstGeom prst="rect">
            <a:avLst/>
          </a:prstGeom>
        </p:spPr>
      </p:pic>
    </p:spTree>
    <p:extLst>
      <p:ext uri="{BB962C8B-B14F-4D97-AF65-F5344CB8AC3E}">
        <p14:creationId xmlns:p14="http://schemas.microsoft.com/office/powerpoint/2010/main" val="3384795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677917"/>
            <a:ext cx="8596668" cy="4709931"/>
          </a:xfrm>
        </p:spPr>
        <p:txBody>
          <a:bodyPr>
            <a:normAutofit lnSpcReduction="10000"/>
          </a:bodyPr>
          <a:lstStyle/>
          <a:p>
            <a:pPr marL="571500" indent="-571500">
              <a:buFont typeface="Arial" panose="020B0604020202020204" pitchFamily="34" charset="0"/>
              <a:buChar char="•"/>
            </a:pPr>
            <a:r>
              <a:rPr lang="en-US" sz="4000" dirty="0" smtClean="0">
                <a:solidFill>
                  <a:schemeClr val="tx1"/>
                </a:solidFill>
                <a:hlinkClick r:id="rId2"/>
              </a:rPr>
              <a:t>www.maedam.wordpress.com</a:t>
            </a:r>
            <a:endParaRPr lang="en-US" sz="4000" dirty="0">
              <a:solidFill>
                <a:schemeClr val="tx1"/>
              </a:solidFill>
              <a:hlinkClick r:id="rId2"/>
            </a:endParaRPr>
          </a:p>
          <a:p>
            <a:pPr marL="571500" indent="-571500">
              <a:buFont typeface="Arial" panose="020B0604020202020204" pitchFamily="34" charset="0"/>
              <a:buChar char="•"/>
            </a:pPr>
            <a:r>
              <a:rPr lang="en-US" sz="4000" dirty="0" smtClean="0">
                <a:solidFill>
                  <a:schemeClr val="tx1"/>
                </a:solidFill>
                <a:hlinkClick r:id="rId2"/>
              </a:rPr>
              <a:t>www.thesource4ym.com</a:t>
            </a:r>
            <a:endParaRPr lang="en-US" sz="4000" dirty="0" smtClean="0">
              <a:solidFill>
                <a:schemeClr val="tx1"/>
              </a:solidFill>
            </a:endParaRPr>
          </a:p>
          <a:p>
            <a:pPr marL="571500" indent="-571500">
              <a:buFont typeface="Arial" panose="020B0604020202020204" pitchFamily="34" charset="0"/>
              <a:buChar char="•"/>
            </a:pPr>
            <a:r>
              <a:rPr lang="en-US" sz="4000" dirty="0" smtClean="0">
                <a:solidFill>
                  <a:schemeClr val="tx1"/>
                </a:solidFill>
                <a:hlinkClick r:id="rId3"/>
              </a:rPr>
              <a:t>www.youthspecialties.com</a:t>
            </a:r>
            <a:endParaRPr lang="en-US" sz="4000" dirty="0" smtClean="0">
              <a:solidFill>
                <a:schemeClr val="tx1"/>
              </a:solidFill>
            </a:endParaRPr>
          </a:p>
          <a:p>
            <a:pPr marL="571500" indent="-571500">
              <a:buFont typeface="Arial" panose="020B0604020202020204" pitchFamily="34" charset="0"/>
              <a:buChar char="•"/>
            </a:pPr>
            <a:r>
              <a:rPr lang="en-US" sz="4000" dirty="0" smtClean="0">
                <a:solidFill>
                  <a:schemeClr val="tx1"/>
                </a:solidFill>
                <a:hlinkClick r:id="rId4"/>
              </a:rPr>
              <a:t>www.gameskidsplay.net</a:t>
            </a:r>
            <a:endParaRPr lang="en-US" sz="4000" dirty="0" smtClean="0">
              <a:solidFill>
                <a:schemeClr val="tx1"/>
              </a:solidFill>
            </a:endParaRPr>
          </a:p>
          <a:p>
            <a:pPr marL="571500" indent="-571500">
              <a:buFont typeface="Arial" panose="020B0604020202020204" pitchFamily="34" charset="0"/>
              <a:buChar char="•"/>
            </a:pPr>
            <a:r>
              <a:rPr lang="en-US" sz="4000" dirty="0" smtClean="0">
                <a:solidFill>
                  <a:schemeClr val="tx1"/>
                </a:solidFill>
                <a:hlinkClick r:id="rId5"/>
              </a:rPr>
              <a:t>www.standardpub.com</a:t>
            </a:r>
            <a:endParaRPr lang="en-US" sz="4000" dirty="0" smtClean="0">
              <a:solidFill>
                <a:schemeClr val="tx1"/>
              </a:solidFill>
            </a:endParaRPr>
          </a:p>
          <a:p>
            <a:pPr marL="571500" indent="-571500">
              <a:buFont typeface="Arial" panose="020B0604020202020204" pitchFamily="34" charset="0"/>
              <a:buChar char="•"/>
            </a:pPr>
            <a:r>
              <a:rPr lang="en-US" sz="4000" dirty="0" smtClean="0">
                <a:solidFill>
                  <a:schemeClr val="tx1"/>
                </a:solidFill>
                <a:hlinkClick r:id="rId6"/>
              </a:rPr>
              <a:t>www.wingclips.com-free</a:t>
            </a:r>
            <a:endParaRPr lang="en-US" sz="4000" dirty="0" smtClean="0">
              <a:solidFill>
                <a:schemeClr val="tx1"/>
              </a:solidFill>
            </a:endParaRPr>
          </a:p>
          <a:p>
            <a:pPr marL="571500" indent="-571500">
              <a:buFont typeface="Arial" panose="020B0604020202020204" pitchFamily="34" charset="0"/>
              <a:buChar char="•"/>
            </a:pPr>
            <a:r>
              <a:rPr lang="en-US" sz="4000" dirty="0" smtClean="0">
                <a:solidFill>
                  <a:schemeClr val="tx1"/>
                </a:solidFill>
                <a:hlinkClick r:id="rId7"/>
              </a:rPr>
              <a:t>www.reverendsunmyungmoon.org</a:t>
            </a:r>
            <a:endParaRPr lang="en-US" sz="4000" dirty="0" smtClean="0">
              <a:solidFill>
                <a:schemeClr val="tx1"/>
              </a:solidFill>
            </a:endParaRPr>
          </a:p>
          <a:p>
            <a:pPr marL="571500" indent="-571500">
              <a:buFont typeface="Arial" panose="020B0604020202020204" pitchFamily="34" charset="0"/>
              <a:buChar char="•"/>
            </a:pPr>
            <a:endParaRPr lang="en-US" sz="4000" dirty="0" smtClean="0">
              <a:solidFill>
                <a:schemeClr val="tx1"/>
              </a:solidFill>
            </a:endParaRPr>
          </a:p>
          <a:p>
            <a:pPr marL="571500" indent="-571500">
              <a:buFont typeface="Arial" panose="020B0604020202020204" pitchFamily="34" charset="0"/>
              <a:buChar char="•"/>
            </a:pPr>
            <a:endParaRPr lang="en-US" sz="4000" dirty="0" smtClean="0">
              <a:solidFill>
                <a:schemeClr val="tx1"/>
              </a:solidFill>
            </a:endParaRPr>
          </a:p>
          <a:p>
            <a:pPr marL="571500" indent="-571500">
              <a:buFont typeface="Arial" panose="020B0604020202020204" pitchFamily="34" charset="0"/>
              <a:buChar char="•"/>
            </a:pPr>
            <a:endParaRPr lang="en-US" sz="4000" dirty="0"/>
          </a:p>
        </p:txBody>
      </p:sp>
    </p:spTree>
    <p:extLst>
      <p:ext uri="{BB962C8B-B14F-4D97-AF65-F5344CB8AC3E}">
        <p14:creationId xmlns:p14="http://schemas.microsoft.com/office/powerpoint/2010/main" val="1034067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82" y="606852"/>
            <a:ext cx="4114801" cy="28604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12" y="3990342"/>
            <a:ext cx="2988140" cy="22382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846" y="1095583"/>
            <a:ext cx="2957374" cy="221517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270" y="4001721"/>
            <a:ext cx="2972950" cy="2226843"/>
          </a:xfrm>
          <a:prstGeom prst="rect">
            <a:avLst/>
          </a:prstGeom>
        </p:spPr>
      </p:pic>
    </p:spTree>
    <p:extLst>
      <p:ext uri="{BB962C8B-B14F-4D97-AF65-F5344CB8AC3E}">
        <p14:creationId xmlns:p14="http://schemas.microsoft.com/office/powerpoint/2010/main" val="2241911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344" y="220651"/>
            <a:ext cx="6589987" cy="6274813"/>
          </a:xfrm>
          <a:prstGeom prst="rect">
            <a:avLst/>
          </a:prstGeom>
        </p:spPr>
      </p:pic>
    </p:spTree>
    <p:extLst>
      <p:ext uri="{BB962C8B-B14F-4D97-AF65-F5344CB8AC3E}">
        <p14:creationId xmlns:p14="http://schemas.microsoft.com/office/powerpoint/2010/main" val="4054993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59" y="388305"/>
            <a:ext cx="3468413" cy="5980964"/>
          </a:xfrm>
          <a:prstGeom prst="rect">
            <a:avLst/>
          </a:prstGeom>
        </p:spPr>
      </p:pic>
    </p:spTree>
    <p:extLst>
      <p:ext uri="{BB962C8B-B14F-4D97-AF65-F5344CB8AC3E}">
        <p14:creationId xmlns:p14="http://schemas.microsoft.com/office/powerpoint/2010/main" val="3138130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773" y="1902526"/>
            <a:ext cx="3892932" cy="2706239"/>
          </a:xfrm>
          <a:prstGeom prst="rect">
            <a:avLst/>
          </a:prstGeom>
        </p:spPr>
      </p:pic>
      <p:sp>
        <p:nvSpPr>
          <p:cNvPr id="3" name="TextBox 2"/>
          <p:cNvSpPr txBox="1"/>
          <p:nvPr/>
        </p:nvSpPr>
        <p:spPr>
          <a:xfrm>
            <a:off x="425668" y="756744"/>
            <a:ext cx="9538137" cy="1015663"/>
          </a:xfrm>
          <a:prstGeom prst="rect">
            <a:avLst/>
          </a:prstGeom>
          <a:noFill/>
        </p:spPr>
        <p:txBody>
          <a:bodyPr wrap="square" rtlCol="0">
            <a:spAutoFit/>
          </a:bodyPr>
          <a:lstStyle/>
          <a:p>
            <a:r>
              <a:rPr lang="en-US" sz="6000" dirty="0" smtClean="0"/>
              <a:t>Put the big rocks in first!</a:t>
            </a:r>
            <a:endParaRPr lang="en-US" sz="6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84" y="1902526"/>
            <a:ext cx="5004652" cy="4765299"/>
          </a:xfrm>
          <a:prstGeom prst="rect">
            <a:avLst/>
          </a:prstGeom>
        </p:spPr>
      </p:pic>
    </p:spTree>
    <p:extLst>
      <p:ext uri="{BB962C8B-B14F-4D97-AF65-F5344CB8AC3E}">
        <p14:creationId xmlns:p14="http://schemas.microsoft.com/office/powerpoint/2010/main" val="985876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69" y="2049517"/>
            <a:ext cx="8596668" cy="2033752"/>
          </a:xfrm>
        </p:spPr>
        <p:txBody>
          <a:bodyPr>
            <a:normAutofit/>
          </a:bodyPr>
          <a:lstStyle/>
          <a:p>
            <a:pPr algn="ctr"/>
            <a:r>
              <a:rPr lang="en-US" sz="6600" dirty="0" smtClean="0">
                <a:solidFill>
                  <a:schemeClr val="tx1"/>
                </a:solidFill>
              </a:rPr>
              <a:t>Questions/Comments</a:t>
            </a:r>
            <a:endParaRPr lang="en-US" sz="6600" dirty="0">
              <a:solidFill>
                <a:schemeClr val="tx1"/>
              </a:solidFill>
            </a:endParaRPr>
          </a:p>
        </p:txBody>
      </p:sp>
    </p:spTree>
    <p:extLst>
      <p:ext uri="{BB962C8B-B14F-4D97-AF65-F5344CB8AC3E}">
        <p14:creationId xmlns:p14="http://schemas.microsoft.com/office/powerpoint/2010/main" val="989132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0969" y="2459420"/>
            <a:ext cx="10323580" cy="1891863"/>
          </a:xfrm>
          <a:prstGeom prst="rect">
            <a:avLst/>
          </a:prstGeom>
        </p:spPr>
      </p:pic>
    </p:spTree>
    <p:extLst>
      <p:ext uri="{BB962C8B-B14F-4D97-AF65-F5344CB8AC3E}">
        <p14:creationId xmlns:p14="http://schemas.microsoft.com/office/powerpoint/2010/main" val="3681462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005840"/>
            <a:ext cx="7766936" cy="2857500"/>
          </a:xfrm>
        </p:spPr>
        <p:txBody>
          <a:bodyPr/>
          <a:lstStyle/>
          <a:p>
            <a:pPr algn="ctr"/>
            <a:r>
              <a:rPr lang="en-US" dirty="0" smtClean="0"/>
              <a:t> </a:t>
            </a:r>
            <a:br>
              <a:rPr lang="en-US" dirty="0" smtClean="0"/>
            </a:br>
            <a:r>
              <a:rPr lang="en-US" dirty="0" smtClean="0"/>
              <a:t/>
            </a:r>
            <a:br>
              <a:rPr lang="en-US" dirty="0" smtClean="0"/>
            </a:br>
            <a:r>
              <a:rPr lang="en-US" dirty="0" smtClean="0"/>
              <a:t/>
            </a:r>
            <a:br>
              <a:rPr lang="en-US" dirty="0" smtClean="0"/>
            </a:br>
            <a:r>
              <a:rPr lang="en-US" dirty="0" smtClean="0">
                <a:solidFill>
                  <a:schemeClr val="tx1"/>
                </a:solidFill>
              </a:rPr>
              <a:t>Religious/Spiritual Education</a:t>
            </a:r>
            <a:endParaRPr lang="en-US" dirty="0"/>
          </a:p>
        </p:txBody>
      </p:sp>
      <p:sp>
        <p:nvSpPr>
          <p:cNvPr id="3" name="Subtitle 2"/>
          <p:cNvSpPr>
            <a:spLocks noGrp="1"/>
          </p:cNvSpPr>
          <p:nvPr>
            <p:ph type="subTitle" idx="1"/>
          </p:nvPr>
        </p:nvSpPr>
        <p:spPr>
          <a:xfrm>
            <a:off x="914400" y="4480559"/>
            <a:ext cx="9029700" cy="1851661"/>
          </a:xfrm>
        </p:spPr>
        <p:txBody>
          <a:bodyPr>
            <a:normAutofit/>
          </a:bodyPr>
          <a:lstStyle/>
          <a:p>
            <a:endParaRPr lang="en-US" sz="2800" dirty="0">
              <a:solidFill>
                <a:schemeClr val="tx1"/>
              </a:solidFill>
            </a:endParaRPr>
          </a:p>
        </p:txBody>
      </p:sp>
    </p:spTree>
    <p:extLst>
      <p:ext uri="{BB962C8B-B14F-4D97-AF65-F5344CB8AC3E}">
        <p14:creationId xmlns:p14="http://schemas.microsoft.com/office/powerpoint/2010/main" val="236040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685800"/>
            <a:ext cx="7766936" cy="1623060"/>
          </a:xfrm>
        </p:spPr>
        <p:txBody>
          <a:bodyPr/>
          <a:lstStyle/>
          <a:p>
            <a:pPr algn="ctr"/>
            <a:r>
              <a:rPr lang="en-US" dirty="0" smtClean="0">
                <a:solidFill>
                  <a:schemeClr val="tx1"/>
                </a:solidFill>
              </a:rPr>
              <a:t>Spiritual Maturity  </a:t>
            </a:r>
            <a:endParaRPr lang="en-US" dirty="0">
              <a:solidFill>
                <a:schemeClr val="tx1"/>
              </a:solidFill>
            </a:endParaRPr>
          </a:p>
        </p:txBody>
      </p:sp>
      <p:sp>
        <p:nvSpPr>
          <p:cNvPr id="3" name="Subtitle 2"/>
          <p:cNvSpPr>
            <a:spLocks noGrp="1"/>
          </p:cNvSpPr>
          <p:nvPr>
            <p:ph type="subTitle" idx="1"/>
          </p:nvPr>
        </p:nvSpPr>
        <p:spPr>
          <a:xfrm>
            <a:off x="571500" y="2468881"/>
            <a:ext cx="9166860" cy="3223260"/>
          </a:xfrm>
        </p:spPr>
        <p:txBody>
          <a:bodyPr>
            <a:normAutofit/>
          </a:bodyPr>
          <a:lstStyle/>
          <a:p>
            <a:pPr marL="457200" indent="-457200" algn="ctr">
              <a:buFont typeface="Arial" panose="020B0604020202020204" pitchFamily="34" charset="0"/>
              <a:buChar char="•"/>
            </a:pPr>
            <a:endParaRPr lang="en-US" sz="3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536734"/>
            <a:ext cx="4777740" cy="3578694"/>
          </a:xfrm>
          <a:prstGeom prst="rect">
            <a:avLst/>
          </a:prstGeom>
        </p:spPr>
      </p:pic>
    </p:spTree>
    <p:extLst>
      <p:ext uri="{BB962C8B-B14F-4D97-AF65-F5344CB8AC3E}">
        <p14:creationId xmlns:p14="http://schemas.microsoft.com/office/powerpoint/2010/main" val="2823224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240" y="1371600"/>
            <a:ext cx="9235440" cy="3785652"/>
          </a:xfrm>
          <a:prstGeom prst="rect">
            <a:avLst/>
          </a:prstGeom>
        </p:spPr>
        <p:txBody>
          <a:bodyPr wrap="square">
            <a:spAutoFit/>
          </a:bodyPr>
          <a:lstStyle/>
          <a:p>
            <a:pPr algn="ctr"/>
            <a:r>
              <a:rPr lang="en-US" sz="6000" dirty="0"/>
              <a:t>Spiritual education is the process through which a child grows to achieve spiritual maturity. </a:t>
            </a:r>
          </a:p>
        </p:txBody>
      </p:sp>
    </p:spTree>
    <p:extLst>
      <p:ext uri="{BB962C8B-B14F-4D97-AF65-F5344CB8AC3E}">
        <p14:creationId xmlns:p14="http://schemas.microsoft.com/office/powerpoint/2010/main" val="2473410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tx1"/>
                </a:solidFill>
              </a:rPr>
              <a:t>Our Role</a:t>
            </a:r>
            <a:endParaRPr lang="en-US" sz="6000"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284" y="2270947"/>
            <a:ext cx="5107153" cy="3881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4772" y="2270948"/>
            <a:ext cx="5542861" cy="3881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8103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tx1"/>
                </a:solidFill>
              </a:rPr>
              <a:t>Our Role</a:t>
            </a:r>
            <a:endParaRPr lang="en-US" sz="6000" dirty="0">
              <a:solidFill>
                <a:schemeClr val="tx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5368" y="2389897"/>
            <a:ext cx="4424549" cy="3403246"/>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936" y="2389897"/>
            <a:ext cx="5999644" cy="3403246"/>
          </a:xfrm>
          <a:prstGeom prst="rect">
            <a:avLst/>
          </a:prstGeom>
        </p:spPr>
      </p:pic>
    </p:spTree>
    <p:extLst>
      <p:ext uri="{BB962C8B-B14F-4D97-AF65-F5344CB8AC3E}">
        <p14:creationId xmlns:p14="http://schemas.microsoft.com/office/powerpoint/2010/main" val="2864402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6634</TotalTime>
  <Words>1010</Words>
  <Application>Microsoft Office PowerPoint</Application>
  <PresentationFormat>Custom</PresentationFormat>
  <Paragraphs>101</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Facet</vt:lpstr>
      <vt:lpstr>    Children and Youth Religious Education</vt:lpstr>
      <vt:lpstr>PowerPoint Presentation</vt:lpstr>
      <vt:lpstr>PowerPoint Presentation</vt:lpstr>
      <vt:lpstr>PowerPoint Presentation</vt:lpstr>
      <vt:lpstr>    Religious/Spiritual Education</vt:lpstr>
      <vt:lpstr>Spiritual Maturity  </vt:lpstr>
      <vt:lpstr>PowerPoint Presentation</vt:lpstr>
      <vt:lpstr>Our Role</vt:lpstr>
      <vt:lpstr>Our Role</vt:lpstr>
      <vt:lpstr>Our Role</vt:lpstr>
      <vt:lpstr>Spiritual Growth</vt:lpstr>
      <vt:lpstr>Life-long Process</vt:lpstr>
      <vt:lpstr>Lesson Preparation</vt:lpstr>
      <vt:lpstr>PowerPoint Presentation</vt:lpstr>
      <vt:lpstr>Ways To Make  Lessons Engaging</vt:lpstr>
      <vt:lpstr>The power of words</vt:lpstr>
      <vt:lpstr>Myrna</vt:lpstr>
      <vt:lpstr>Leaves</vt:lpstr>
      <vt:lpstr>PowerPoint Presentation</vt:lpstr>
      <vt:lpstr>PowerPoint Presentation</vt:lpstr>
      <vt:lpstr>Experience the lesson</vt:lpstr>
      <vt:lpstr>Classroom Management</vt:lpstr>
      <vt:lpstr>Curriculum </vt:lpstr>
      <vt:lpstr>Tim Atkinson</vt:lpstr>
      <vt:lpstr>My Book of God  3-5 years old</vt:lpstr>
      <vt:lpstr>The Old &amp; New Testament My Journey in Life</vt:lpstr>
      <vt:lpstr>True Parents’ Lives &amp; the Early Church Principle Workbook</vt:lpstr>
      <vt:lpstr>Middle School Curriculum </vt:lpstr>
      <vt:lpstr>Resources</vt:lpstr>
      <vt:lpstr>PowerPoint Presentation</vt:lpstr>
      <vt:lpstr>PowerPoint Presentation</vt:lpstr>
      <vt:lpstr>PowerPoint Presentation</vt:lpstr>
      <vt:lpstr>PowerPoint Presentation</vt:lpstr>
      <vt:lpstr>PowerPoint Presentation</vt:lpstr>
      <vt:lpstr>Questions/Comments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Education for Children &amp; Youth</dc:title>
  <dc:creator>Myrna Lapres</dc:creator>
  <cp:lastModifiedBy>Myrna Lapres</cp:lastModifiedBy>
  <cp:revision>48</cp:revision>
  <dcterms:created xsi:type="dcterms:W3CDTF">2014-08-07T21:04:49Z</dcterms:created>
  <dcterms:modified xsi:type="dcterms:W3CDTF">2014-10-09T21:25:16Z</dcterms:modified>
</cp:coreProperties>
</file>